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86" r:id="rId2"/>
    <p:sldId id="311" r:id="rId3"/>
    <p:sldId id="287" r:id="rId4"/>
    <p:sldId id="312" r:id="rId5"/>
    <p:sldId id="321" r:id="rId6"/>
    <p:sldId id="291" r:id="rId7"/>
    <p:sldId id="293" r:id="rId8"/>
    <p:sldId id="315" r:id="rId9"/>
    <p:sldId id="316" r:id="rId10"/>
    <p:sldId id="333" r:id="rId11"/>
    <p:sldId id="323" r:id="rId12"/>
    <p:sldId id="298" r:id="rId13"/>
    <p:sldId id="299" r:id="rId14"/>
    <p:sldId id="334" r:id="rId15"/>
    <p:sldId id="335" r:id="rId16"/>
    <p:sldId id="322" r:id="rId17"/>
    <p:sldId id="317" r:id="rId18"/>
    <p:sldId id="331" r:id="rId19"/>
    <p:sldId id="326" r:id="rId20"/>
    <p:sldId id="318" r:id="rId21"/>
    <p:sldId id="319" r:id="rId22"/>
    <p:sldId id="329" r:id="rId23"/>
    <p:sldId id="303" r:id="rId24"/>
    <p:sldId id="32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B33"/>
    <a:srgbClr val="EFA02E"/>
    <a:srgbClr val="133C5D"/>
    <a:srgbClr val="892763"/>
    <a:srgbClr val="1C0045"/>
    <a:srgbClr val="7C2A54"/>
    <a:srgbClr val="120B2F"/>
    <a:srgbClr val="0957A9"/>
    <a:srgbClr val="149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6185" autoAdjust="0"/>
  </p:normalViewPr>
  <p:slideViewPr>
    <p:cSldViewPr>
      <p:cViewPr varScale="1">
        <p:scale>
          <a:sx n="87" d="100"/>
          <a:sy n="87" d="100"/>
        </p:scale>
        <p:origin x="-1544" y="-104"/>
      </p:cViewPr>
      <p:guideLst>
        <p:guide orient="horz" pos="936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33C0A-B02A-F54D-9118-508CC684D252}" type="datetimeFigureOut">
              <a:t>27/10/14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6AE2D-EF5E-1A4F-8EF1-913E3597DA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25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00C58-B65C-4B83-B89B-FF7AD23E8285}" type="datetimeFigureOut">
              <a:rPr lang="en-GB" smtClean="0"/>
              <a:pPr/>
              <a:t>27/10/14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C3F39-8ADC-49BB-9CDB-A739932188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905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C3F39-8ADC-49BB-9CDB-A7399321882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13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C3F39-8ADC-49BB-9CDB-A7399321882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13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C3F39-8ADC-49BB-9CDB-A7399321882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13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4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6136" y="6356350"/>
            <a:ext cx="2895600" cy="501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r>
              <a:rPr lang="en-GB" dirty="0" smtClean="0">
                <a:solidFill>
                  <a:schemeClr val="bg1"/>
                </a:solidFill>
                <a:latin typeface="Colaborate-Light"/>
                <a:cs typeface="Colaborate-Light"/>
              </a:rPr>
              <a:t>Tel: 0845 459 0113</a:t>
            </a:r>
            <a:endParaRPr lang="en-GB" dirty="0">
              <a:solidFill>
                <a:schemeClr val="bg1"/>
              </a:solidFill>
              <a:latin typeface="Colaborate-Light"/>
              <a:cs typeface="Colaborate-Ligh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B4CC9DF-8D96-47F6-B319-89CA20668B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33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6136" y="6356350"/>
            <a:ext cx="2895600" cy="501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r>
              <a:rPr lang="en-GB" dirty="0" smtClean="0">
                <a:solidFill>
                  <a:schemeClr val="bg1"/>
                </a:solidFill>
                <a:latin typeface="Colaborate-Light"/>
                <a:cs typeface="Colaborate-Light"/>
              </a:rPr>
              <a:t>Tel: 0845 459 0113</a:t>
            </a:r>
            <a:endParaRPr lang="en-GB" dirty="0">
              <a:solidFill>
                <a:schemeClr val="bg1"/>
              </a:solidFill>
              <a:latin typeface="Colaborate-Light"/>
              <a:cs typeface="Colaborate-Ligh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B4CC9DF-8D96-47F6-B319-89CA20668B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34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4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6136" y="6356350"/>
            <a:ext cx="2895600" cy="501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r>
              <a:rPr lang="en-GB" dirty="0" smtClean="0">
                <a:solidFill>
                  <a:schemeClr val="bg1"/>
                </a:solidFill>
                <a:latin typeface="Colaborate-Light"/>
                <a:cs typeface="Colaborate-Light"/>
              </a:rPr>
              <a:t>Tel: 0845 459 0113</a:t>
            </a:r>
            <a:endParaRPr lang="en-GB" dirty="0">
              <a:solidFill>
                <a:schemeClr val="bg1"/>
              </a:solidFill>
              <a:latin typeface="Colaborate-Light"/>
              <a:cs typeface="Colaborate-Ligh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B4CC9DF-8D96-47F6-B319-89CA20668B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13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6136" y="6356350"/>
            <a:ext cx="2895600" cy="501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r>
              <a:rPr lang="en-GB" dirty="0" smtClean="0">
                <a:solidFill>
                  <a:schemeClr val="bg1"/>
                </a:solidFill>
                <a:latin typeface="Colaborate-Light"/>
                <a:cs typeface="Colaborate-Light"/>
              </a:rPr>
              <a:t>Tel: 0845 459 0113</a:t>
            </a:r>
            <a:endParaRPr lang="en-GB" dirty="0">
              <a:solidFill>
                <a:schemeClr val="bg1"/>
              </a:solidFill>
              <a:latin typeface="Colaborate-Light"/>
              <a:cs typeface="Colaborate-Light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B4CC9DF-8D96-47F6-B319-89CA20668B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11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6136" y="6356350"/>
            <a:ext cx="2895600" cy="501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r>
              <a:rPr lang="en-GB" dirty="0" smtClean="0">
                <a:solidFill>
                  <a:schemeClr val="bg1"/>
                </a:solidFill>
                <a:latin typeface="Colaborate-Light"/>
                <a:cs typeface="Colaborate-Light"/>
              </a:rPr>
              <a:t>Tel: 0845 459 0113</a:t>
            </a:r>
            <a:endParaRPr lang="en-GB" dirty="0">
              <a:solidFill>
                <a:schemeClr val="bg1"/>
              </a:solidFill>
              <a:latin typeface="Colaborate-Light"/>
              <a:cs typeface="Colaborate-Ligh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B4CC9DF-8D96-47F6-B319-89CA20668B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39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6136" y="6356350"/>
            <a:ext cx="2895600" cy="501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r>
              <a:rPr lang="en-GB" dirty="0" smtClean="0">
                <a:solidFill>
                  <a:schemeClr val="bg1"/>
                </a:solidFill>
                <a:latin typeface="Colaborate-Light"/>
                <a:cs typeface="Colaborate-Light"/>
              </a:rPr>
              <a:t>Tel: 0845 459 0113</a:t>
            </a:r>
            <a:endParaRPr lang="en-GB" dirty="0">
              <a:solidFill>
                <a:schemeClr val="bg1"/>
              </a:solidFill>
              <a:latin typeface="Colaborate-Light"/>
              <a:cs typeface="Colaborate-Light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B4CC9DF-8D96-47F6-B319-89CA20668B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86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6136" y="6356350"/>
            <a:ext cx="2895600" cy="501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r>
              <a:rPr lang="en-GB" dirty="0" smtClean="0">
                <a:solidFill>
                  <a:schemeClr val="bg1"/>
                </a:solidFill>
                <a:latin typeface="Colaborate-Light"/>
                <a:cs typeface="Colaborate-Light"/>
              </a:rPr>
              <a:t>Tel: 0845 459 0113</a:t>
            </a:r>
            <a:endParaRPr lang="en-GB" dirty="0">
              <a:solidFill>
                <a:schemeClr val="bg1"/>
              </a:solidFill>
              <a:latin typeface="Colaborate-Light"/>
              <a:cs typeface="Colaborate-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B4CC9DF-8D96-47F6-B319-89CA20668B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48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6136" y="6356350"/>
            <a:ext cx="2895600" cy="501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r>
              <a:rPr lang="en-GB" dirty="0" smtClean="0">
                <a:solidFill>
                  <a:schemeClr val="bg1"/>
                </a:solidFill>
                <a:latin typeface="Colaborate-Light"/>
                <a:cs typeface="Colaborate-Light"/>
              </a:rPr>
              <a:t>Tel: 0845 459 0113</a:t>
            </a:r>
            <a:endParaRPr lang="en-GB" dirty="0">
              <a:solidFill>
                <a:schemeClr val="bg1"/>
              </a:solidFill>
              <a:latin typeface="Colaborate-Light"/>
              <a:cs typeface="Colaborate-Light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B4CC9DF-8D96-47F6-B319-89CA20668B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5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6136" y="6356350"/>
            <a:ext cx="2895600" cy="501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r>
              <a:rPr lang="en-GB" dirty="0" smtClean="0">
                <a:solidFill>
                  <a:schemeClr val="bg1"/>
                </a:solidFill>
                <a:latin typeface="Colaborate-Light"/>
                <a:cs typeface="Colaborate-Light"/>
              </a:rPr>
              <a:t>Tel: 0845 459 0113</a:t>
            </a:r>
            <a:endParaRPr lang="en-GB" dirty="0">
              <a:solidFill>
                <a:schemeClr val="bg1"/>
              </a:solidFill>
              <a:latin typeface="Colaborate-Light"/>
              <a:cs typeface="Colaborate-Light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5B4CC9DF-8D96-47F6-B319-89CA20668BA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31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5" Type="http://schemas.openxmlformats.org/officeDocument/2006/relationships/image" Target="../media/image3.jpe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353944"/>
            <a:ext cx="893057" cy="5040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0" r="5958" b="11190"/>
          <a:stretch/>
        </p:blipFill>
        <p:spPr>
          <a:xfrm>
            <a:off x="395536" y="5877272"/>
            <a:ext cx="1512168" cy="852358"/>
          </a:xfrm>
          <a:prstGeom prst="rect">
            <a:avLst/>
          </a:prstGeom>
        </p:spPr>
      </p:pic>
      <p:pic>
        <p:nvPicPr>
          <p:cNvPr id="4" name="Picture 3" descr="Bellevue Final Logo Choice High.jpg"/>
          <p:cNvPicPr>
            <a:picLocks noChangeAspect="1"/>
          </p:cNvPicPr>
          <p:nvPr userDrawn="1"/>
        </p:nvPicPr>
        <p:blipFill rotWithShape="1">
          <a:blip r:embed="rId15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3928" y="45509"/>
            <a:ext cx="2490072" cy="1511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084168" y="5877272"/>
            <a:ext cx="2520280" cy="8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2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500" b="1" kern="1200">
          <a:solidFill>
            <a:srgbClr val="193B33"/>
          </a:solidFill>
          <a:latin typeface="+mj-lt"/>
          <a:ea typeface="+mj-ea"/>
          <a:cs typeface="Colaborate-Medium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EFA02E"/>
        </a:buClr>
        <a:buFont typeface="Arial"/>
        <a:buNone/>
        <a:defRPr sz="2400" b="0" kern="1200">
          <a:solidFill>
            <a:srgbClr val="193B33"/>
          </a:solidFill>
          <a:latin typeface="+mj-lt"/>
          <a:ea typeface="+mn-ea"/>
          <a:cs typeface="Colaborate-Light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EFA02E"/>
        </a:buClr>
        <a:buFont typeface="Arial"/>
        <a:buChar char="•"/>
        <a:defRPr sz="2400" b="0" kern="1200">
          <a:solidFill>
            <a:srgbClr val="193B33"/>
          </a:solidFill>
          <a:latin typeface="+mj-lt"/>
          <a:ea typeface="+mn-ea"/>
          <a:cs typeface="Colaborate-Light"/>
        </a:defRPr>
      </a:lvl2pPr>
      <a:lvl3pPr marL="1257300" indent="-342900" algn="l" defTabSz="457200" rtl="0" eaLnBrk="1" latinLnBrk="0" hangingPunct="1">
        <a:spcBef>
          <a:spcPct val="20000"/>
        </a:spcBef>
        <a:buClr>
          <a:srgbClr val="EFA02E"/>
        </a:buClr>
        <a:buFont typeface="Arial"/>
        <a:buChar char="•"/>
        <a:defRPr sz="2000" b="0" kern="1200">
          <a:solidFill>
            <a:srgbClr val="193B33"/>
          </a:solidFill>
          <a:latin typeface="+mj-lt"/>
          <a:ea typeface="+mn-ea"/>
          <a:cs typeface="Colaborate-Light"/>
        </a:defRPr>
      </a:lvl3pPr>
      <a:lvl4pPr marL="1714500" indent="-342900" algn="l" defTabSz="457200" rtl="0" eaLnBrk="1" latinLnBrk="0" hangingPunct="1">
        <a:spcBef>
          <a:spcPct val="20000"/>
        </a:spcBef>
        <a:buClr>
          <a:srgbClr val="EFA02E"/>
        </a:buClr>
        <a:buFont typeface="Arial"/>
        <a:buChar char="•"/>
        <a:defRPr sz="1800" b="0" kern="1200">
          <a:solidFill>
            <a:srgbClr val="193B33"/>
          </a:solidFill>
          <a:latin typeface="+mj-lt"/>
          <a:ea typeface="+mn-ea"/>
          <a:cs typeface="Colaborate-Light"/>
        </a:defRPr>
      </a:lvl4pPr>
      <a:lvl5pPr marL="2171700" indent="-342900" algn="l" defTabSz="457200" rtl="0" eaLnBrk="1" latinLnBrk="0" hangingPunct="1">
        <a:spcBef>
          <a:spcPct val="20000"/>
        </a:spcBef>
        <a:buClr>
          <a:srgbClr val="EFA02E"/>
        </a:buClr>
        <a:buFont typeface="Arial"/>
        <a:buChar char="•"/>
        <a:defRPr sz="1800" b="0" kern="1200">
          <a:solidFill>
            <a:srgbClr val="193B33"/>
          </a:solidFill>
          <a:latin typeface="+mj-lt"/>
          <a:ea typeface="+mn-ea"/>
          <a:cs typeface="Colaborate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5800" y="4941168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rgbClr val="892763"/>
                </a:solidFill>
                <a:latin typeface="Colaborate-Medium"/>
                <a:ea typeface="+mj-ea"/>
                <a:cs typeface="Colaborate-Medium"/>
              </a:defRPr>
            </a:lvl1pPr>
          </a:lstStyle>
          <a:p>
            <a:r>
              <a:rPr lang="en-GB" sz="3800" dirty="0" smtClean="0">
                <a:solidFill>
                  <a:srgbClr val="193B33"/>
                </a:solidFill>
                <a:latin typeface="+mj-lt"/>
                <a:cs typeface="Colaborate-Light"/>
              </a:rPr>
              <a:t>Open Event</a:t>
            </a:r>
            <a:endParaRPr lang="en-GB" sz="3800" dirty="0">
              <a:solidFill>
                <a:srgbClr val="193B33"/>
              </a:solidFill>
              <a:latin typeface="+mj-lt"/>
              <a:cs typeface="Colaborate-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5805264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dirty="0" smtClean="0">
                <a:solidFill>
                  <a:srgbClr val="193B33"/>
                </a:solidFill>
                <a:cs typeface="Colaborate-Light"/>
              </a:rPr>
              <a:t>October 2014 </a:t>
            </a:r>
            <a:endParaRPr lang="en-GB" sz="2500" dirty="0">
              <a:solidFill>
                <a:srgbClr val="193B33"/>
              </a:solidFill>
              <a:cs typeface="Colaborate-Light"/>
            </a:endParaRPr>
          </a:p>
        </p:txBody>
      </p:sp>
      <p:pic>
        <p:nvPicPr>
          <p:cNvPr id="14" name="Picture 13" descr="Bellevue Final Logo Choice High.jpg"/>
          <p:cNvPicPr>
            <a:picLocks noChangeAspect="1"/>
          </p:cNvPicPr>
          <p:nvPr/>
        </p:nvPicPr>
        <p:blipFill rotWithShape="1">
          <a:blip r:embed="rId3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3928" y="45509"/>
            <a:ext cx="2490072" cy="15118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844824"/>
            <a:ext cx="6821264" cy="24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4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Update on the 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sz="2200" dirty="0" smtClean="0"/>
              <a:t>Architects </a:t>
            </a:r>
            <a:r>
              <a:rPr lang="en-GB" sz="2200" dirty="0" smtClean="0"/>
              <a:t>appointed</a:t>
            </a:r>
          </a:p>
          <a:p>
            <a:pPr marL="342900" indent="-342900">
              <a:buFont typeface="Arial"/>
              <a:buChar char="•"/>
            </a:pPr>
            <a:endParaRPr lang="en-GB" sz="2200" dirty="0"/>
          </a:p>
          <a:p>
            <a:pPr marL="342900" indent="-342900">
              <a:buFont typeface="Arial"/>
              <a:buChar char="•"/>
            </a:pPr>
            <a:r>
              <a:rPr lang="en-GB" sz="2200" dirty="0" smtClean="0"/>
              <a:t>Initial drawings reviewed</a:t>
            </a:r>
            <a:endParaRPr lang="en-GB" sz="2200" dirty="0" smtClean="0"/>
          </a:p>
          <a:p>
            <a:pPr marL="342900" indent="-342900">
              <a:buFont typeface="Arial"/>
              <a:buChar char="•"/>
            </a:pPr>
            <a:endParaRPr lang="en-GB" sz="2200" dirty="0" smtClean="0"/>
          </a:p>
          <a:p>
            <a:pPr marL="342900" indent="-342900">
              <a:buFont typeface="Arial"/>
              <a:buChar char="•"/>
            </a:pPr>
            <a:r>
              <a:rPr lang="en-GB" sz="2200" dirty="0" smtClean="0"/>
              <a:t>Exploring </a:t>
            </a:r>
            <a:r>
              <a:rPr lang="en-GB" sz="2200" dirty="0"/>
              <a:t>c</a:t>
            </a:r>
            <a:r>
              <a:rPr lang="en-GB" sz="2200" dirty="0" smtClean="0"/>
              <a:t>ollaborations with other local schools</a:t>
            </a:r>
            <a:endParaRPr lang="en-GB" sz="2200" dirty="0" smtClean="0"/>
          </a:p>
          <a:p>
            <a:pPr marL="342900" indent="-342900">
              <a:buFont typeface="Arial"/>
              <a:buChar char="•"/>
            </a:pPr>
            <a:endParaRPr lang="en-GB" sz="2200" dirty="0" smtClean="0"/>
          </a:p>
          <a:p>
            <a:pPr marL="342900" indent="-342900">
              <a:buFont typeface="Arial"/>
              <a:buChar char="•"/>
            </a:pPr>
            <a:r>
              <a:rPr lang="en-GB" sz="2200" dirty="0" smtClean="0"/>
              <a:t>Plan for works to be complete in time for opening</a:t>
            </a:r>
            <a:endParaRPr lang="en-GB" sz="2200" dirty="0" smtClean="0"/>
          </a:p>
          <a:p>
            <a:pPr marL="342900" indent="-342900">
              <a:buFont typeface="Arial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93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7200" b="1" dirty="0" smtClean="0"/>
              <a:t>Our vision</a:t>
            </a:r>
            <a:endParaRPr lang="en-GB" sz="7200" b="1" dirty="0"/>
          </a:p>
        </p:txBody>
      </p:sp>
    </p:spTree>
    <p:extLst>
      <p:ext uri="{BB962C8B-B14F-4D97-AF65-F5344CB8AC3E}">
        <p14:creationId xmlns:p14="http://schemas.microsoft.com/office/powerpoint/2010/main" val="145165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Bellevue Place </a:t>
            </a:r>
            <a:r>
              <a:rPr lang="en-GB" dirty="0" smtClean="0"/>
              <a:t>Trust: </a:t>
            </a:r>
            <a:r>
              <a:rPr lang="en-GB" dirty="0"/>
              <a:t>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200" dirty="0" smtClean="0"/>
              <a:t>We believe children’s enjoyment and interest will be a key element in their success</a:t>
            </a:r>
          </a:p>
          <a:p>
            <a:pPr marL="342900" indent="-342900">
              <a:buFont typeface="Arial"/>
              <a:buChar char="•"/>
            </a:pPr>
            <a:endParaRPr lang="en-GB" sz="2200" dirty="0" smtClean="0"/>
          </a:p>
          <a:p>
            <a:pPr marL="342900" indent="-342900">
              <a:buFont typeface="Arial"/>
              <a:buChar char="•"/>
            </a:pPr>
            <a:r>
              <a:rPr lang="en-GB" sz="2200" dirty="0" smtClean="0"/>
              <a:t>Our schools will plan learning meticulously to ensure all children make strong progress</a:t>
            </a:r>
          </a:p>
          <a:p>
            <a:pPr marL="342900" indent="-342900">
              <a:buFont typeface="Arial"/>
              <a:buChar char="•"/>
            </a:pPr>
            <a:endParaRPr lang="en-GB" sz="2200" dirty="0" smtClean="0"/>
          </a:p>
          <a:p>
            <a:pPr marL="342900" indent="-342900">
              <a:buFont typeface="Arial"/>
              <a:buChar char="•"/>
            </a:pPr>
            <a:r>
              <a:rPr lang="en-GB" sz="2200" dirty="0" smtClean="0"/>
              <a:t>All our teachers will have Qualified Teacher Status</a:t>
            </a:r>
          </a:p>
          <a:p>
            <a:pPr marL="342900" indent="-342900">
              <a:buFont typeface="Arial"/>
              <a:buChar char="•"/>
            </a:pPr>
            <a:endParaRPr lang="en-GB" sz="2200" dirty="0" smtClean="0"/>
          </a:p>
          <a:p>
            <a:pPr marL="342900" indent="-342900">
              <a:buFont typeface="Arial"/>
              <a:buChar char="•"/>
            </a:pPr>
            <a:r>
              <a:rPr lang="en-GB" sz="2200" dirty="0" smtClean="0"/>
              <a:t>Our schools will share resources and expertise with the community and other local schools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50439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Bellevue Place </a:t>
            </a:r>
            <a:r>
              <a:rPr lang="en-GB" dirty="0" smtClean="0"/>
              <a:t>Trust: Vision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200" dirty="0" smtClean="0"/>
              <a:t>All our schools will have a Governing Body drawn from the local community</a:t>
            </a:r>
          </a:p>
          <a:p>
            <a:pPr marL="342900" indent="-342900">
              <a:buFont typeface="Arial"/>
              <a:buChar char="•"/>
            </a:pPr>
            <a:endParaRPr lang="en-GB" sz="2200" dirty="0"/>
          </a:p>
          <a:p>
            <a:pPr marL="342900" indent="-342900">
              <a:buFont typeface="Arial"/>
              <a:buChar char="•"/>
            </a:pPr>
            <a:r>
              <a:rPr lang="en-GB" sz="2200" dirty="0"/>
              <a:t>Parents will be involved in the Governance of the school: Two parents elected to the </a:t>
            </a:r>
            <a:r>
              <a:rPr lang="en-GB" sz="2200" dirty="0" smtClean="0"/>
              <a:t>Governing Body</a:t>
            </a:r>
          </a:p>
          <a:p>
            <a:pPr marL="342900" indent="-342900">
              <a:buFont typeface="Arial"/>
              <a:buChar char="•"/>
            </a:pPr>
            <a:endParaRPr lang="en-GB" sz="2200" dirty="0"/>
          </a:p>
          <a:p>
            <a:pPr marL="342900" indent="-342900">
              <a:buFont typeface="Arial"/>
              <a:buChar char="•"/>
            </a:pPr>
            <a:r>
              <a:rPr lang="en-GB" sz="2200" dirty="0" smtClean="0"/>
              <a:t>All parents </a:t>
            </a:r>
            <a:r>
              <a:rPr lang="en-GB" sz="2200" dirty="0"/>
              <a:t>will be warmly welcome and will be strongly supported through information meetings, the school website and regular </a:t>
            </a:r>
            <a:r>
              <a:rPr lang="en-GB" sz="2200" dirty="0" smtClean="0"/>
              <a:t>reporting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4707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the new school be like?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All children welcome: no entry requirements, no fees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Curriculum based on the National Curriculum and Bellevue Education’s own to create an inspiring programme of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Strong focus on literacy and numeracy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IT will be an important theme throughout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96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School 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3959324"/>
          </a:xfrm>
        </p:spPr>
        <p:txBody>
          <a:bodyPr/>
          <a:lstStyle/>
          <a:p>
            <a:r>
              <a:rPr lang="en-GB" sz="2200" dirty="0"/>
              <a:t>7:45am – Breakfast club</a:t>
            </a:r>
            <a:br>
              <a:rPr lang="en-GB" sz="2200" dirty="0"/>
            </a:br>
            <a:endParaRPr lang="en-GB" sz="2200" dirty="0"/>
          </a:p>
          <a:p>
            <a:r>
              <a:rPr lang="en-GB" sz="2200" dirty="0" smtClean="0"/>
              <a:t>8</a:t>
            </a:r>
            <a:r>
              <a:rPr lang="en-GB" sz="2200" dirty="0"/>
              <a:t>:20am – School gates open</a:t>
            </a:r>
            <a:br>
              <a:rPr lang="en-GB" sz="2200" dirty="0"/>
            </a:br>
            <a:endParaRPr lang="en-GB" sz="2200" dirty="0" smtClean="0"/>
          </a:p>
          <a:p>
            <a:r>
              <a:rPr lang="en-GB" sz="2200" dirty="0" smtClean="0"/>
              <a:t>8</a:t>
            </a:r>
            <a:r>
              <a:rPr lang="en-GB" sz="2200" dirty="0"/>
              <a:t>:40am – School day begins</a:t>
            </a:r>
            <a:br>
              <a:rPr lang="en-GB" sz="2200" dirty="0"/>
            </a:br>
            <a:endParaRPr lang="en-GB" sz="2200" dirty="0" smtClean="0"/>
          </a:p>
          <a:p>
            <a:r>
              <a:rPr lang="en-GB" sz="2200" dirty="0" smtClean="0"/>
              <a:t>3</a:t>
            </a:r>
            <a:r>
              <a:rPr lang="en-GB" sz="2200" dirty="0"/>
              <a:t>:20pm – School day finishes</a:t>
            </a:r>
            <a:br>
              <a:rPr lang="en-GB" sz="2200" dirty="0"/>
            </a:br>
            <a:endParaRPr lang="en-GB" sz="2200" dirty="0" smtClean="0"/>
          </a:p>
          <a:p>
            <a:r>
              <a:rPr lang="en-GB" sz="2200" dirty="0" smtClean="0"/>
              <a:t>4</a:t>
            </a:r>
            <a:r>
              <a:rPr lang="en-GB" sz="2200" dirty="0"/>
              <a:t>:20pm – After school clubs finish</a:t>
            </a:r>
            <a:br>
              <a:rPr lang="en-GB" sz="2200" dirty="0"/>
            </a:br>
            <a:endParaRPr lang="en-GB" sz="2200" dirty="0" smtClean="0"/>
          </a:p>
          <a:p>
            <a:r>
              <a:rPr lang="en-GB" sz="2200" dirty="0" smtClean="0"/>
              <a:t>6.00pm </a:t>
            </a:r>
            <a:r>
              <a:rPr lang="en-GB" sz="2200" dirty="0"/>
              <a:t>– After care finishes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63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7200" b="1" dirty="0" smtClean="0"/>
              <a:t>Who will lead </a:t>
            </a:r>
            <a:br>
              <a:rPr lang="en-GB" sz="7200" b="1" dirty="0" smtClean="0"/>
            </a:br>
            <a:r>
              <a:rPr lang="en-GB" sz="7200" b="1" dirty="0" smtClean="0"/>
              <a:t>the school?</a:t>
            </a:r>
            <a:endParaRPr lang="en-GB" sz="7200" b="1" dirty="0"/>
          </a:p>
        </p:txBody>
      </p:sp>
    </p:spTree>
    <p:extLst>
      <p:ext uri="{BB962C8B-B14F-4D97-AF65-F5344CB8AC3E}">
        <p14:creationId xmlns:p14="http://schemas.microsoft.com/office/powerpoint/2010/main" val="303565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Introducing our </a:t>
            </a:r>
            <a:r>
              <a:rPr lang="en-GB" dirty="0" err="1" smtClean="0"/>
              <a:t>Headteacher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205064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sz="2200" dirty="0" smtClean="0"/>
              <a:t>Outstanding </a:t>
            </a:r>
            <a:r>
              <a:rPr lang="en-GB" sz="2200" dirty="0"/>
              <a:t>c</a:t>
            </a:r>
            <a:r>
              <a:rPr lang="en-GB" sz="2200" dirty="0" smtClean="0"/>
              <a:t>andidate in a strong field</a:t>
            </a:r>
          </a:p>
          <a:p>
            <a:pPr marL="342900" indent="-342900">
              <a:buFont typeface="Arial"/>
              <a:buChar char="•"/>
            </a:pPr>
            <a:endParaRPr lang="en-GB" sz="2200" dirty="0" smtClean="0"/>
          </a:p>
          <a:p>
            <a:pPr marL="342900" indent="-342900">
              <a:buFont typeface="Arial"/>
              <a:buChar char="•"/>
            </a:pPr>
            <a:r>
              <a:rPr lang="en-GB" sz="2200" dirty="0" smtClean="0"/>
              <a:t>Currently Deputy Head at Outstanding School in Hackney</a:t>
            </a:r>
          </a:p>
          <a:p>
            <a:pPr marL="342900" indent="-342900">
              <a:buFont typeface="Arial"/>
              <a:buChar char="•"/>
            </a:pPr>
            <a:endParaRPr lang="en-GB" sz="2200" dirty="0" smtClean="0"/>
          </a:p>
          <a:p>
            <a:pPr marL="342900" indent="-342900">
              <a:buFont typeface="Arial"/>
              <a:buChar char="•"/>
            </a:pPr>
            <a:r>
              <a:rPr lang="en-GB" sz="2200" dirty="0" smtClean="0"/>
              <a:t>PGCE </a:t>
            </a:r>
            <a:r>
              <a:rPr lang="en-GB" sz="2200" dirty="0" smtClean="0"/>
              <a:t>student Lead Mentor</a:t>
            </a:r>
          </a:p>
          <a:p>
            <a:pPr marL="342900" indent="-342900">
              <a:buFont typeface="Arial"/>
              <a:buChar char="•"/>
            </a:pPr>
            <a:endParaRPr lang="en-GB" sz="2200" dirty="0" smtClean="0"/>
          </a:p>
          <a:p>
            <a:pPr marL="342900" indent="-342900">
              <a:buFont typeface="Arial"/>
              <a:buChar char="•"/>
            </a:pPr>
            <a:r>
              <a:rPr lang="en-GB" sz="2200" dirty="0" smtClean="0"/>
              <a:t>Read </a:t>
            </a:r>
            <a:r>
              <a:rPr lang="en-GB" sz="2200" dirty="0" smtClean="0"/>
              <a:t>Write </a:t>
            </a:r>
            <a:r>
              <a:rPr lang="en-GB" sz="2200" dirty="0" err="1" smtClean="0"/>
              <a:t>Inc</a:t>
            </a:r>
            <a:r>
              <a:rPr lang="en-GB" sz="2200" dirty="0" smtClean="0"/>
              <a:t> </a:t>
            </a:r>
            <a:r>
              <a:rPr lang="en-GB" sz="2200" dirty="0" smtClean="0"/>
              <a:t>Trainer</a:t>
            </a:r>
          </a:p>
          <a:p>
            <a:pPr marL="342900" indent="-342900">
              <a:buFont typeface="Arial"/>
              <a:buChar char="•"/>
            </a:pPr>
            <a:endParaRPr lang="en-GB" sz="2200" dirty="0"/>
          </a:p>
          <a:p>
            <a:pPr marL="342900" indent="-342900">
              <a:buFont typeface="Arial"/>
              <a:buChar char="•"/>
            </a:pPr>
            <a:r>
              <a:rPr lang="en-GB" sz="2200" dirty="0" smtClean="0"/>
              <a:t>…Introducing Claire </a:t>
            </a:r>
            <a:r>
              <a:rPr lang="en-GB" sz="2200" dirty="0" err="1" smtClean="0"/>
              <a:t>Syms</a:t>
            </a:r>
            <a:endParaRPr lang="en-GB" sz="2200" dirty="0" smtClean="0"/>
          </a:p>
          <a:p>
            <a:pPr marL="342900" indent="-342900">
              <a:buFont typeface="Arial"/>
              <a:buChar char="•"/>
            </a:pPr>
            <a:endParaRPr lang="en-GB" dirty="0" smtClean="0"/>
          </a:p>
          <a:p>
            <a:pPr marL="342900" indent="-342900">
              <a:buFont typeface="Arial"/>
              <a:buChar char="•"/>
            </a:pPr>
            <a:endParaRPr lang="en-GB" dirty="0" smtClean="0"/>
          </a:p>
          <a:p>
            <a:pPr marL="342900" indent="-342900">
              <a:buFont typeface="Arial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33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205064"/>
          </a:xfrm>
        </p:spPr>
        <p:txBody>
          <a:bodyPr/>
          <a:lstStyle/>
          <a:p>
            <a:pPr algn="ctr"/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Claire </a:t>
            </a:r>
            <a:r>
              <a:rPr lang="en-US" sz="4800" b="1" dirty="0" err="1" smtClean="0"/>
              <a:t>Syms</a:t>
            </a:r>
            <a:endParaRPr lang="en-US" sz="4800" b="1" dirty="0"/>
          </a:p>
          <a:p>
            <a:pPr algn="ctr"/>
            <a:r>
              <a:rPr lang="en-US" sz="4800" b="1" dirty="0" smtClean="0"/>
              <a:t>Headteacher Designate</a:t>
            </a:r>
          </a:p>
          <a:p>
            <a:pPr algn="ctr"/>
            <a:r>
              <a:rPr lang="en-US" sz="4800" b="1" dirty="0" smtClean="0"/>
              <a:t>Halley House School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76255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205064"/>
          </a:xfrm>
        </p:spPr>
        <p:txBody>
          <a:bodyPr/>
          <a:lstStyle/>
          <a:p>
            <a:pPr algn="ctr"/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Gina Thompson</a:t>
            </a:r>
            <a:endParaRPr lang="en-US" sz="4800" b="1" dirty="0"/>
          </a:p>
          <a:p>
            <a:pPr algn="ctr"/>
            <a:r>
              <a:rPr lang="en-US" sz="4800" b="1" dirty="0" smtClean="0"/>
              <a:t>Headteacher</a:t>
            </a:r>
          </a:p>
          <a:p>
            <a:pPr algn="ctr"/>
            <a:r>
              <a:rPr lang="en-US" sz="4800" b="1" dirty="0" smtClean="0"/>
              <a:t>Rutherford House School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41287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50165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Colaborate-Light"/>
                <a:cs typeface="Colaborate-Light"/>
              </a:rPr>
              <a:t>Tel: 0845 459 0113</a:t>
            </a:r>
            <a:endParaRPr lang="en-GB" dirty="0">
              <a:solidFill>
                <a:schemeClr val="bg1"/>
              </a:solidFill>
              <a:latin typeface="Colaborate-Light"/>
              <a:cs typeface="Colaborate-Light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000" b="1" dirty="0" smtClean="0">
                <a:latin typeface="+mj-lt"/>
              </a:rPr>
              <a:t>Welcome</a:t>
            </a:r>
            <a:r>
              <a:rPr lang="en-GB" sz="6000" dirty="0" smtClean="0">
                <a:latin typeface="+mj-lt"/>
              </a:rPr>
              <a:t> to our </a:t>
            </a:r>
            <a:br>
              <a:rPr lang="en-GB" sz="6000" dirty="0" smtClean="0">
                <a:latin typeface="+mj-lt"/>
              </a:rPr>
            </a:br>
            <a:r>
              <a:rPr lang="en-GB" sz="6000" dirty="0" smtClean="0">
                <a:latin typeface="+mj-lt"/>
              </a:rPr>
              <a:t>first open event</a:t>
            </a:r>
            <a:r>
              <a:rPr lang="en-GB" sz="6000" dirty="0" smtClean="0"/>
              <a:t>!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11856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520280"/>
          </a:xfrm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EFA02E"/>
                </a:solidFill>
              </a:rPr>
              <a:t>Apply to our school with </a:t>
            </a:r>
            <a:r>
              <a:rPr lang="en-GB" sz="6000" dirty="0" smtClean="0"/>
              <a:t>NO RISK</a:t>
            </a:r>
            <a:r>
              <a:rPr lang="en-GB" sz="6000" dirty="0" smtClean="0">
                <a:solidFill>
                  <a:srgbClr val="EFA02E"/>
                </a:solidFill>
              </a:rPr>
              <a:t>!</a:t>
            </a:r>
            <a:endParaRPr lang="en-GB" sz="6000" dirty="0">
              <a:solidFill>
                <a:srgbClr val="EFA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70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Applying for a Place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205064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sz="2200" dirty="0" smtClean="0"/>
              <a:t>Halley House is outside the LA admissions round</a:t>
            </a:r>
          </a:p>
          <a:p>
            <a:pPr marL="342900" indent="-342900">
              <a:buFont typeface="Arial"/>
              <a:buChar char="•"/>
            </a:pPr>
            <a:r>
              <a:rPr lang="en-GB" sz="2200" dirty="0" smtClean="0"/>
              <a:t>Application to our school has no affect on your LA choices</a:t>
            </a:r>
          </a:p>
          <a:p>
            <a:pPr marL="342900" indent="-342900">
              <a:buFont typeface="Arial"/>
              <a:buChar char="•"/>
            </a:pPr>
            <a:r>
              <a:rPr lang="en-GB" sz="2200" dirty="0" smtClean="0"/>
              <a:t>In effect parents get a ‘bonus choice’</a:t>
            </a:r>
          </a:p>
          <a:p>
            <a:pPr marL="342900" indent="-342900">
              <a:buFont typeface="Arial"/>
              <a:buChar char="•"/>
            </a:pPr>
            <a:r>
              <a:rPr lang="en-GB" sz="2200" dirty="0" smtClean="0"/>
              <a:t>Same timescales as the LA process</a:t>
            </a:r>
          </a:p>
          <a:p>
            <a:pPr marL="1257300" lvl="1" indent="-342900"/>
            <a:r>
              <a:rPr lang="en-GB" sz="2200" b="1" dirty="0"/>
              <a:t>Closing date: 15 January </a:t>
            </a:r>
            <a:r>
              <a:rPr lang="en-GB" sz="2200" b="1" dirty="0" smtClean="0"/>
              <a:t>2015</a:t>
            </a:r>
            <a:endParaRPr lang="en-GB" sz="2200" b="1" dirty="0"/>
          </a:p>
          <a:p>
            <a:pPr marL="1257300" lvl="1" indent="-342900"/>
            <a:r>
              <a:rPr lang="en-GB" sz="2200" b="1" dirty="0"/>
              <a:t>Notification date</a:t>
            </a:r>
            <a:r>
              <a:rPr lang="en-GB" sz="2200" dirty="0"/>
              <a:t>: </a:t>
            </a:r>
            <a:r>
              <a:rPr lang="en-GB" sz="2200" b="1" dirty="0" smtClean="0"/>
              <a:t>16 April 2015</a:t>
            </a:r>
            <a:endParaRPr lang="en-GB" sz="2200" b="1" dirty="0"/>
          </a:p>
          <a:p>
            <a:pPr marL="342900" indent="-342900">
              <a:buFont typeface="Arial"/>
              <a:buChar char="•"/>
            </a:pPr>
            <a:r>
              <a:rPr lang="en-GB" sz="2200" dirty="0" smtClean="0"/>
              <a:t>If you’re lucky you will be offered two great places</a:t>
            </a:r>
          </a:p>
          <a:p>
            <a:pPr marL="342900" indent="-342900">
              <a:buFont typeface="Arial"/>
              <a:buChar char="•"/>
            </a:pPr>
            <a:r>
              <a:rPr lang="en-GB" sz="2200" dirty="0" smtClean="0"/>
              <a:t>Apply directly to the school via our website</a:t>
            </a:r>
          </a:p>
          <a:p>
            <a:pPr marL="342900" indent="-342900">
              <a:buFont typeface="Arial"/>
              <a:buChar char="•"/>
            </a:pPr>
            <a:r>
              <a:rPr lang="en-GB" sz="2200" dirty="0" smtClean="0"/>
              <a:t>30 x 2 Reception places available for 2014</a:t>
            </a:r>
          </a:p>
        </p:txBody>
      </p:sp>
    </p:spTree>
    <p:extLst>
      <p:ext uri="{BB962C8B-B14F-4D97-AF65-F5344CB8AC3E}">
        <p14:creationId xmlns:p14="http://schemas.microsoft.com/office/powerpoint/2010/main" val="128417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sz="2200" dirty="0" smtClean="0"/>
              <a:t>We</a:t>
            </a:r>
            <a:r>
              <a:rPr lang="fr-FR" sz="2200" dirty="0" smtClean="0"/>
              <a:t>’</a:t>
            </a:r>
            <a:r>
              <a:rPr lang="en-GB" sz="2200" dirty="0" smtClean="0"/>
              <a:t>re making great progress towards opening in 2015</a:t>
            </a:r>
          </a:p>
          <a:p>
            <a:pPr marL="342900" indent="-342900">
              <a:buFont typeface="Arial"/>
              <a:buChar char="•"/>
            </a:pPr>
            <a:r>
              <a:rPr lang="en-GB" sz="2200" dirty="0" smtClean="0"/>
              <a:t>We’re totally committed to the local area and Dalston</a:t>
            </a:r>
          </a:p>
          <a:p>
            <a:pPr marL="342900" indent="-342900">
              <a:buFont typeface="Arial"/>
              <a:buChar char="•"/>
            </a:pPr>
            <a:r>
              <a:rPr lang="en-GB" sz="2200" dirty="0" smtClean="0"/>
              <a:t>We’ve got a proven educational model</a:t>
            </a:r>
          </a:p>
          <a:p>
            <a:pPr marL="342900" indent="-342900">
              <a:buFont typeface="Arial"/>
              <a:buChar char="•"/>
            </a:pPr>
            <a:r>
              <a:rPr lang="en-GB" sz="2200" dirty="0" smtClean="0"/>
              <a:t>We’ve hired a superstar Headteacher</a:t>
            </a:r>
          </a:p>
          <a:p>
            <a:pPr marL="342900" indent="-342900">
              <a:buFont typeface="Arial"/>
              <a:buChar char="•"/>
            </a:pPr>
            <a:endParaRPr lang="en-GB" sz="2200" dirty="0" smtClean="0"/>
          </a:p>
          <a:p>
            <a:pPr marL="342900" indent="-342900">
              <a:buFont typeface="Arial"/>
              <a:buChar char="•"/>
            </a:pPr>
            <a:endParaRPr lang="en-GB" sz="2200" dirty="0" smtClean="0"/>
          </a:p>
          <a:p>
            <a:pPr marL="342900" indent="-342900">
              <a:buFont typeface="Arial"/>
              <a:buChar char="•"/>
            </a:pPr>
            <a:r>
              <a:rPr lang="en-GB" sz="2200" dirty="0" smtClean="0"/>
              <a:t>This school will be from the community, for the community, governed by the community</a:t>
            </a:r>
          </a:p>
          <a:p>
            <a:pPr marL="342900" indent="-342900">
              <a:buFont typeface="Arial"/>
              <a:buChar char="•"/>
            </a:pPr>
            <a:r>
              <a:rPr lang="en-GB" sz="2200" dirty="0" smtClean="0"/>
              <a:t>We just need you to make it happen!</a:t>
            </a:r>
          </a:p>
        </p:txBody>
      </p:sp>
    </p:spTree>
    <p:extLst>
      <p:ext uri="{BB962C8B-B14F-4D97-AF65-F5344CB8AC3E}">
        <p14:creationId xmlns:p14="http://schemas.microsoft.com/office/powerpoint/2010/main" val="29910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520280"/>
          </a:xfrm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EFA02E"/>
                </a:solidFill>
              </a:rPr>
              <a:t>Thank you for your </a:t>
            </a:r>
            <a:r>
              <a:rPr lang="en-GB" sz="6000" dirty="0" err="1" smtClean="0">
                <a:solidFill>
                  <a:srgbClr val="EFA02E"/>
                </a:solidFill>
              </a:rPr>
              <a:t>ongoing</a:t>
            </a:r>
            <a:r>
              <a:rPr lang="en-GB" sz="6000" dirty="0" smtClean="0">
                <a:solidFill>
                  <a:srgbClr val="EFA02E"/>
                </a:solidFill>
              </a:rPr>
              <a:t> support!</a:t>
            </a:r>
            <a:endParaRPr lang="en-GB" sz="6000" dirty="0">
              <a:solidFill>
                <a:srgbClr val="EFA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8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3568" y="2996952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rgbClr val="892763"/>
                </a:solidFill>
                <a:latin typeface="Colaborate-Medium"/>
                <a:ea typeface="+mj-ea"/>
                <a:cs typeface="Colaborate-Medium"/>
              </a:defRPr>
            </a:lvl1pPr>
          </a:lstStyle>
          <a:p>
            <a:r>
              <a:rPr lang="en-GB" sz="3800" b="1" dirty="0" smtClean="0">
                <a:solidFill>
                  <a:srgbClr val="193B33"/>
                </a:solidFill>
                <a:latin typeface="Colaborate-Light"/>
                <a:cs typeface="Colaborate-Light"/>
              </a:rPr>
              <a:t>Any Questions?</a:t>
            </a:r>
            <a:endParaRPr lang="en-GB" sz="3800" b="1" dirty="0">
              <a:solidFill>
                <a:srgbClr val="193B33"/>
              </a:solidFill>
              <a:latin typeface="Colaborate-Light"/>
              <a:cs typeface="Colaborate-Light"/>
            </a:endParaRPr>
          </a:p>
        </p:txBody>
      </p:sp>
      <p:pic>
        <p:nvPicPr>
          <p:cNvPr id="14" name="Picture 13" descr="Bellevue Final Logo Choice High.jpg"/>
          <p:cNvPicPr>
            <a:picLocks noChangeAspect="1"/>
          </p:cNvPicPr>
          <p:nvPr/>
        </p:nvPicPr>
        <p:blipFill rotWithShape="1">
          <a:blip r:embed="rId3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3928" y="45509"/>
            <a:ext cx="2490072" cy="15118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48680"/>
            <a:ext cx="5760640" cy="194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j-lt"/>
              </a:rPr>
              <a:t>Introductions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j-lt"/>
                <a:cs typeface="Colaborate-Medium"/>
              </a:rPr>
              <a:t>Claire </a:t>
            </a:r>
            <a:r>
              <a:rPr lang="en-US" sz="2000" dirty="0" err="1" smtClean="0">
                <a:latin typeface="+mj-lt"/>
                <a:cs typeface="Colaborate-Medium"/>
              </a:rPr>
              <a:t>Syms</a:t>
            </a:r>
            <a:r>
              <a:rPr lang="en-US" sz="2000" dirty="0" smtClean="0">
                <a:latin typeface="+mj-lt"/>
                <a:cs typeface="Colaborate-Medium"/>
              </a:rPr>
              <a:t> </a:t>
            </a:r>
            <a:r>
              <a:rPr lang="en-US" sz="2000" dirty="0">
                <a:latin typeface="+mj-lt"/>
                <a:cs typeface="Colaborate-Medium"/>
              </a:rPr>
              <a:t>– </a:t>
            </a:r>
            <a:r>
              <a:rPr lang="en-US" sz="2000" dirty="0" smtClean="0">
                <a:latin typeface="+mj-lt"/>
                <a:cs typeface="Colaborate-Medium"/>
              </a:rPr>
              <a:t>Headteacher Designate, Halley House School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latin typeface="+mj-lt"/>
              <a:cs typeface="Colaborate-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j-lt"/>
                <a:cs typeface="Colaborate-Medium"/>
              </a:rPr>
              <a:t>Gina Thompson – Headteacher</a:t>
            </a:r>
            <a:r>
              <a:rPr lang="en-US" sz="2000" dirty="0" smtClean="0">
                <a:latin typeface="+mj-lt"/>
                <a:cs typeface="Colaborate-Medium"/>
              </a:rPr>
              <a:t>, Rutherford House School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+mj-lt"/>
              <a:cs typeface="Colaborate-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j-lt"/>
                <a:cs typeface="Colaborate-Medium"/>
              </a:rPr>
              <a:t>Steven Wade – Head of Bellevue </a:t>
            </a:r>
            <a:r>
              <a:rPr lang="en-US" sz="2000" dirty="0">
                <a:latin typeface="+mj-lt"/>
                <a:cs typeface="Colaborate-Medium"/>
              </a:rPr>
              <a:t>UK </a:t>
            </a:r>
            <a:r>
              <a:rPr lang="en-US" sz="2000" dirty="0" smtClean="0">
                <a:latin typeface="+mj-lt"/>
                <a:cs typeface="Colaborate-Medium"/>
              </a:rPr>
              <a:t>Schools, BPET Director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latin typeface="+mj-lt"/>
              <a:cs typeface="Colaborate-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j-lt"/>
                <a:cs typeface="Colaborate-Medium"/>
              </a:rPr>
              <a:t>Sarah Ryan </a:t>
            </a:r>
            <a:r>
              <a:rPr lang="en-US" sz="2000" dirty="0">
                <a:latin typeface="+mj-lt"/>
                <a:cs typeface="Colaborate-Medium"/>
              </a:rPr>
              <a:t>– </a:t>
            </a:r>
            <a:r>
              <a:rPr lang="en-US" sz="2000" dirty="0" smtClean="0">
                <a:latin typeface="+mj-lt"/>
                <a:cs typeface="Colaborate-Medium"/>
              </a:rPr>
              <a:t>BPET Project </a:t>
            </a:r>
            <a:r>
              <a:rPr lang="en-US" sz="2000" dirty="0" smtClean="0">
                <a:latin typeface="+mj-lt"/>
                <a:cs typeface="Colaborate-Medium"/>
              </a:rPr>
              <a:t>Director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latin typeface="+mj-lt"/>
              <a:cs typeface="Colaborate-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j-lt"/>
                <a:cs typeface="Colaborate-Medium"/>
              </a:rPr>
              <a:t>Simon Ward – </a:t>
            </a:r>
            <a:r>
              <a:rPr lang="en-US" sz="2000" dirty="0">
                <a:latin typeface="+mj-lt"/>
                <a:cs typeface="Colaborate-Medium"/>
              </a:rPr>
              <a:t>BPET</a:t>
            </a:r>
            <a:r>
              <a:rPr lang="en-US" sz="2000" dirty="0" smtClean="0">
                <a:latin typeface="+mj-lt"/>
                <a:cs typeface="Colaborate-Medium"/>
              </a:rPr>
              <a:t> Finance &amp; Operations Director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latin typeface="+mj-lt"/>
              <a:cs typeface="Colaborate-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j-lt"/>
                <a:cs typeface="Colaborate-Medium"/>
              </a:rPr>
              <a:t>Tom </a:t>
            </a:r>
            <a:r>
              <a:rPr lang="en-US" sz="2000" dirty="0">
                <a:latin typeface="+mj-lt"/>
                <a:cs typeface="Colaborate-Medium"/>
              </a:rPr>
              <a:t>Legge – </a:t>
            </a:r>
            <a:r>
              <a:rPr lang="en-US" sz="2000" dirty="0" smtClean="0">
                <a:latin typeface="+mj-lt"/>
                <a:cs typeface="Colaborate-Medium"/>
              </a:rPr>
              <a:t>Lead </a:t>
            </a:r>
            <a:r>
              <a:rPr lang="en-US" sz="2000" dirty="0">
                <a:latin typeface="+mj-lt"/>
                <a:cs typeface="Colaborate-Medium"/>
              </a:rPr>
              <a:t>Proposer, </a:t>
            </a:r>
            <a:r>
              <a:rPr lang="en-US" sz="2000" dirty="0" smtClean="0">
                <a:latin typeface="+mj-lt"/>
                <a:cs typeface="Colaborate-Medium"/>
              </a:rPr>
              <a:t>BPET Director</a:t>
            </a:r>
            <a:endParaRPr lang="en-US" sz="2000" dirty="0">
              <a:latin typeface="+mj-lt"/>
              <a:cs typeface="Colaborate-Medium"/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>
              <a:latin typeface="Colaborate-Medium"/>
              <a:cs typeface="Colaborate-Medium"/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>
              <a:latin typeface="Colaborate-Medium"/>
              <a:cs typeface="Colaborate-Medium"/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>
              <a:latin typeface="Colaborate-Medium"/>
              <a:cs typeface="Colaborate-Medium"/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>
              <a:latin typeface="Colaborate-Medium"/>
              <a:cs typeface="Colaborate-Medium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Colaborate-Medium"/>
              <a:cs typeface="Colaborate-Medium"/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800000"/>
              </a:solidFill>
              <a:latin typeface="Colaborate-Medium"/>
              <a:cs typeface="Colaborate-Medium"/>
            </a:endParaRPr>
          </a:p>
          <a:p>
            <a:endParaRPr lang="en-US" sz="2000" dirty="0">
              <a:latin typeface="Colaborate-Medium"/>
              <a:cs typeface="Colaborate-Medium"/>
            </a:endParaRPr>
          </a:p>
          <a:p>
            <a:endParaRPr lang="en-US" dirty="0">
              <a:latin typeface="Colaborate-Medium"/>
              <a:cs typeface="Colaborate-Medium"/>
            </a:endParaRPr>
          </a:p>
          <a:p>
            <a:endParaRPr lang="en-US" sz="2400" dirty="0">
              <a:solidFill>
                <a:srgbClr val="800000"/>
              </a:solidFill>
              <a:latin typeface="Colaborate-Medium"/>
              <a:cs typeface="Colaborate-Medium"/>
            </a:endParaRPr>
          </a:p>
          <a:p>
            <a:pPr marL="342900" indent="-342900">
              <a:buFont typeface="Arial"/>
              <a:buChar char="•"/>
            </a:pPr>
            <a:endParaRPr lang="en-US" sz="2400" b="1" dirty="0" smtClean="0">
              <a:latin typeface="Colaborate-Medium"/>
              <a:cs typeface="Colaborate-Medium"/>
            </a:endParaRPr>
          </a:p>
        </p:txBody>
      </p:sp>
    </p:spTree>
    <p:extLst>
      <p:ext uri="{BB962C8B-B14F-4D97-AF65-F5344CB8AC3E}">
        <p14:creationId xmlns:p14="http://schemas.microsoft.com/office/powerpoint/2010/main" val="122408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GB" sz="2200" dirty="0">
                <a:latin typeface="+mn-lt"/>
              </a:rPr>
              <a:t>The story so far</a:t>
            </a:r>
            <a:r>
              <a:rPr lang="en-GB" sz="2200" dirty="0" smtClean="0">
                <a:latin typeface="+mn-lt"/>
              </a:rPr>
              <a:t>…</a:t>
            </a:r>
          </a:p>
          <a:p>
            <a:pPr marL="457200" indent="-457200">
              <a:buFont typeface="Arial"/>
              <a:buChar char="•"/>
            </a:pPr>
            <a:endParaRPr lang="en-GB" sz="2200" dirty="0" smtClean="0">
              <a:latin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GB" sz="2200" dirty="0" smtClean="0">
                <a:latin typeface="+mn-lt"/>
              </a:rPr>
              <a:t>Our site</a:t>
            </a:r>
            <a:endParaRPr lang="en-GB" sz="2200" dirty="0">
              <a:latin typeface="+mn-lt"/>
            </a:endParaRPr>
          </a:p>
          <a:p>
            <a:pPr marL="457200" indent="-457200">
              <a:buFont typeface="Arial"/>
              <a:buChar char="•"/>
            </a:pPr>
            <a:endParaRPr lang="en-GB" sz="2200" dirty="0" smtClean="0">
              <a:latin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GB" sz="2200" dirty="0" smtClean="0">
                <a:latin typeface="+mn-lt"/>
              </a:rPr>
              <a:t>Our </a:t>
            </a:r>
            <a:r>
              <a:rPr lang="en-GB" sz="2200" dirty="0" smtClean="0">
                <a:latin typeface="+mn-lt"/>
              </a:rPr>
              <a:t>vision for Halley House School</a:t>
            </a:r>
          </a:p>
          <a:p>
            <a:pPr marL="457200" indent="-457200">
              <a:buFont typeface="Arial"/>
              <a:buChar char="•"/>
            </a:pPr>
            <a:endParaRPr lang="en-GB" sz="2200" dirty="0" smtClean="0">
              <a:latin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GB" sz="2200" dirty="0" smtClean="0">
                <a:latin typeface="+mn-lt"/>
              </a:rPr>
              <a:t>What </a:t>
            </a:r>
            <a:r>
              <a:rPr lang="en-GB" sz="2200" dirty="0" smtClean="0">
                <a:latin typeface="+mn-lt"/>
              </a:rPr>
              <a:t>will HHS be like for your child?</a:t>
            </a:r>
          </a:p>
          <a:p>
            <a:pPr marL="457200" indent="-457200">
              <a:buFont typeface="Arial"/>
              <a:buChar char="•"/>
            </a:pPr>
            <a:endParaRPr lang="en-GB" sz="2200" dirty="0" smtClean="0">
              <a:latin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GB" sz="2200" dirty="0" smtClean="0">
                <a:latin typeface="+mn-lt"/>
              </a:rPr>
              <a:t>How </a:t>
            </a:r>
            <a:r>
              <a:rPr lang="en-GB" sz="2200" dirty="0" smtClean="0">
                <a:latin typeface="+mn-lt"/>
              </a:rPr>
              <a:t>to (and why should you) apply?</a:t>
            </a:r>
          </a:p>
          <a:p>
            <a:pPr marL="457200" indent="-457200">
              <a:buFont typeface="Arial"/>
              <a:buChar char="•"/>
            </a:pPr>
            <a:endParaRPr lang="en-GB" dirty="0" smtClean="0"/>
          </a:p>
          <a:p>
            <a:pPr marL="457200" indent="-457200">
              <a:buFont typeface="Arial"/>
              <a:buChar char="•"/>
            </a:pPr>
            <a:endParaRPr lang="en-GB" dirty="0" smtClean="0"/>
          </a:p>
          <a:p>
            <a:pPr marL="457200" indent="-457200">
              <a:buFont typeface="Arial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43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7200" b="1" dirty="0" smtClean="0"/>
              <a:t>Why Dalston?</a:t>
            </a:r>
            <a:endParaRPr lang="en-GB" sz="7200" b="1" dirty="0"/>
          </a:p>
        </p:txBody>
      </p:sp>
    </p:spTree>
    <p:extLst>
      <p:ext uri="{BB962C8B-B14F-4D97-AF65-F5344CB8AC3E}">
        <p14:creationId xmlns:p14="http://schemas.microsoft.com/office/powerpoint/2010/main" val="320663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story so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420506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Identified as one of four areas ideal for a BPET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Historic links in the </a:t>
            </a:r>
            <a:r>
              <a:rPr lang="en-GB" sz="2200" dirty="0" smtClean="0"/>
              <a:t>community since BSF and The Bridge</a:t>
            </a:r>
            <a:endParaRPr lang="en-GB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Successful submission to DfE in May 2014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Successful applications in Kilburn, Richmond and Barnet</a:t>
            </a:r>
          </a:p>
          <a:p>
            <a:endParaRPr lang="en-GB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Warm welcome from Local Authority colleagues</a:t>
            </a:r>
            <a:endParaRPr lang="en-GB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94355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The story so far…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30939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Clear critical path to 2015 opening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Key policies approved </a:t>
            </a:r>
            <a:r>
              <a:rPr lang="en-GB" sz="2200" dirty="0" smtClean="0"/>
              <a:t>by DfE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School budget signed off by DfE</a:t>
            </a:r>
            <a:endParaRPr lang="en-GB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Section 10 consultation concluded and with DfE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Proceeding smoothly through DfE </a:t>
            </a:r>
            <a:r>
              <a:rPr lang="en-GB" sz="2200" dirty="0" smtClean="0"/>
              <a:t>phases</a:t>
            </a:r>
            <a:endParaRPr lang="en-GB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Funding Agreement signature scheduled for early </a:t>
            </a:r>
            <a:r>
              <a:rPr lang="en-GB" sz="2200" dirty="0" smtClean="0"/>
              <a:t>2015</a:t>
            </a:r>
            <a:endParaRPr lang="en-GB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Admissions now open and applications received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/>
              <a:t>What are we asking you to buy into?</a:t>
            </a:r>
          </a:p>
        </p:txBody>
      </p:sp>
    </p:spTree>
    <p:extLst>
      <p:ext uri="{BB962C8B-B14F-4D97-AF65-F5344CB8AC3E}">
        <p14:creationId xmlns:p14="http://schemas.microsoft.com/office/powerpoint/2010/main" val="378686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7200" b="1" dirty="0" smtClean="0"/>
              <a:t>Where will </a:t>
            </a:r>
            <a:r>
              <a:rPr lang="en-GB" sz="7200" b="1" dirty="0" smtClean="0"/>
              <a:t/>
            </a:r>
            <a:br>
              <a:rPr lang="en-GB" sz="7200" b="1" dirty="0" smtClean="0"/>
            </a:br>
            <a:r>
              <a:rPr lang="en-GB" sz="7200" b="1" dirty="0" smtClean="0"/>
              <a:t>the </a:t>
            </a:r>
            <a:r>
              <a:rPr lang="en-GB" sz="7200" b="1" dirty="0" smtClean="0"/>
              <a:t>school be?</a:t>
            </a:r>
            <a:endParaRPr lang="en-GB" sz="7200" b="1" dirty="0"/>
          </a:p>
        </p:txBody>
      </p:sp>
    </p:spTree>
    <p:extLst>
      <p:ext uri="{BB962C8B-B14F-4D97-AF65-F5344CB8AC3E}">
        <p14:creationId xmlns:p14="http://schemas.microsoft.com/office/powerpoint/2010/main" val="358738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46382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GB" sz="2200" dirty="0" smtClean="0"/>
              <a:t>52-58 Arcola Street, E8 2DJ (former </a:t>
            </a:r>
            <a:r>
              <a:rPr lang="en-GB" sz="2200" dirty="0" err="1" smtClean="0"/>
              <a:t>Metropole</a:t>
            </a:r>
            <a:r>
              <a:rPr lang="en-GB" sz="2200" dirty="0" smtClean="0"/>
              <a:t> College)</a:t>
            </a:r>
          </a:p>
          <a:p>
            <a:pPr marL="457200" indent="-457200">
              <a:buFont typeface="Arial"/>
              <a:buChar char="•"/>
            </a:pPr>
            <a:endParaRPr lang="en-GB" dirty="0" smtClean="0"/>
          </a:p>
          <a:p>
            <a:pPr marL="457200" indent="-457200">
              <a:buFont typeface="Arial"/>
              <a:buChar char="•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39" y="1988840"/>
            <a:ext cx="6335047" cy="394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6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7209</TotalTime>
  <Words>596</Words>
  <Application>Microsoft Macintosh PowerPoint</Application>
  <PresentationFormat>On-screen Show (4:3)</PresentationFormat>
  <Paragraphs>139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Welcome to our  first open event!</vt:lpstr>
      <vt:lpstr>Introductions</vt:lpstr>
      <vt:lpstr>Agenda</vt:lpstr>
      <vt:lpstr>PowerPoint Presentation</vt:lpstr>
      <vt:lpstr>The story so far…</vt:lpstr>
      <vt:lpstr>The story so far…</vt:lpstr>
      <vt:lpstr>PowerPoint Presentation</vt:lpstr>
      <vt:lpstr>PowerPoint Presentation</vt:lpstr>
      <vt:lpstr>Update on the site</vt:lpstr>
      <vt:lpstr>PowerPoint Presentation</vt:lpstr>
      <vt:lpstr>Bellevue Place Trust: Vision</vt:lpstr>
      <vt:lpstr>Bellevue Place Trust: Vision</vt:lpstr>
      <vt:lpstr>What will the new school be like?</vt:lpstr>
      <vt:lpstr>The School Day</vt:lpstr>
      <vt:lpstr>PowerPoint Presentation</vt:lpstr>
      <vt:lpstr>Introducing our Headteacher</vt:lpstr>
      <vt:lpstr>PowerPoint Presentation</vt:lpstr>
      <vt:lpstr>PowerPoint Presentation</vt:lpstr>
      <vt:lpstr>Apply to our school with NO RISK!</vt:lpstr>
      <vt:lpstr>Applying for a Place</vt:lpstr>
      <vt:lpstr>In summary</vt:lpstr>
      <vt:lpstr>Thank you for your ongoing support!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Excellence for All The EEA multi-academy trust</dc:title>
  <dc:creator>simon</dc:creator>
  <cp:lastModifiedBy/>
  <cp:revision>303</cp:revision>
  <cp:lastPrinted>2013-11-21T15:26:54Z</cp:lastPrinted>
  <dcterms:created xsi:type="dcterms:W3CDTF">2012-12-03T10:33:43Z</dcterms:created>
  <dcterms:modified xsi:type="dcterms:W3CDTF">2014-10-27T15:36:31Z</dcterms:modified>
</cp:coreProperties>
</file>